
<file path=[Content_Types].xml><?xml version="1.0" encoding="utf-8"?>
<Types xmlns="http://schemas.openxmlformats.org/package/2006/content-types">
  <Override PartName="/ppt/slides/slide12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35.xml" ContentType="application/vnd.openxmlformats-officedocument.presentationml.slide+xml"/>
  <Override PartName="/ppt/slides/slide42.xml" ContentType="application/vnd.openxmlformats-officedocument.presentationml.slide+xml"/>
  <Override PartName="/ppt/slides/slide36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s/slide25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40.xml" ContentType="application/vnd.openxmlformats-officedocument.presentationml.slide+xml"/>
  <Override PartName="/ppt/slides/slide14.xml" ContentType="application/vnd.openxmlformats-officedocument.presentationml.slide+xml"/>
  <Override PartName="/ppt/slides/slide34.xml" ContentType="application/vnd.openxmlformats-officedocument.presentationml.slide+xml"/>
  <Override PartName="/ppt/slides/slide4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7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3.xml" ContentType="application/vnd.openxmlformats-officedocument.presentationml.slide+xml"/>
  <Override PartName="/ppt/presProps.xml" ContentType="application/vnd.openxmlformats-officedocument.presentationml.presProps+xml"/>
  <Default Extension="jpeg" ContentType="image/jpeg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24.xml" ContentType="application/vnd.openxmlformats-officedocument.presentationml.slide+xml"/>
  <Override PartName="/ppt/slides/slide39.xml" ContentType="application/vnd.openxmlformats-officedocument.presentationml.slide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38.xml" ContentType="application/vnd.openxmlformats-officedocument.presentationml.slide+xml"/>
  <Override PartName="/ppt/slides/slide19.xml" ContentType="application/vnd.openxmlformats-officedocument.presentationml.slide+xml"/>
  <Override PartName="/ppt/slides/slide41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256" r:id="rId2"/>
    <p:sldId id="258" r:id="rId3"/>
    <p:sldId id="266" r:id="rId4"/>
    <p:sldId id="265" r:id="rId5"/>
    <p:sldId id="260" r:id="rId6"/>
    <p:sldId id="259" r:id="rId7"/>
    <p:sldId id="261" r:id="rId8"/>
    <p:sldId id="262" r:id="rId9"/>
    <p:sldId id="263" r:id="rId10"/>
    <p:sldId id="264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90" r:id="rId32"/>
    <p:sldId id="288" r:id="rId33"/>
    <p:sldId id="289" r:id="rId34"/>
    <p:sldId id="295" r:id="rId35"/>
    <p:sldId id="296" r:id="rId36"/>
    <p:sldId id="297" r:id="rId37"/>
    <p:sldId id="298" r:id="rId38"/>
    <p:sldId id="299" r:id="rId39"/>
    <p:sldId id="293" r:id="rId40"/>
    <p:sldId id="292" r:id="rId41"/>
    <p:sldId id="294" r:id="rId42"/>
    <p:sldId id="300" r:id="rId43"/>
    <p:sldId id="291" r:id="rId44"/>
    <p:sldId id="287" r:id="rId4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clrMode="bw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2415" autoAdjust="0"/>
  </p:normalViewPr>
  <p:slideViewPr>
    <p:cSldViewPr snapToObjects="1">
      <p:cViewPr>
        <p:scale>
          <a:sx n="100" d="100"/>
          <a:sy n="100" d="100"/>
        </p:scale>
        <p:origin x="-2696" y="-1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9" Type="http://schemas.openxmlformats.org/officeDocument/2006/relationships/slide" Target="slides/slide38.xml"/><Relationship Id="rId7" Type="http://schemas.openxmlformats.org/officeDocument/2006/relationships/slide" Target="slides/slide6.xml"/><Relationship Id="rId43" Type="http://schemas.openxmlformats.org/officeDocument/2006/relationships/slide" Target="slides/slide42.xml"/><Relationship Id="rId25" Type="http://schemas.openxmlformats.org/officeDocument/2006/relationships/slide" Target="slides/slide24.xml"/><Relationship Id="rId10" Type="http://schemas.openxmlformats.org/officeDocument/2006/relationships/slide" Target="slides/slide9.xml"/><Relationship Id="rId50" Type="http://schemas.openxmlformats.org/officeDocument/2006/relationships/viewProps" Target="viewProps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45" Type="http://schemas.openxmlformats.org/officeDocument/2006/relationships/slide" Target="slides/slide44.xml"/><Relationship Id="rId42" Type="http://schemas.openxmlformats.org/officeDocument/2006/relationships/slide" Target="slides/slide41.xml"/><Relationship Id="rId6" Type="http://schemas.openxmlformats.org/officeDocument/2006/relationships/slide" Target="slides/slide5.xml"/><Relationship Id="rId49" Type="http://schemas.openxmlformats.org/officeDocument/2006/relationships/presProps" Target="presProps.xml"/><Relationship Id="rId44" Type="http://schemas.openxmlformats.org/officeDocument/2006/relationships/slide" Target="slides/slide43.xml"/><Relationship Id="rId19" Type="http://schemas.openxmlformats.org/officeDocument/2006/relationships/slide" Target="slides/slide18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2" Type="http://schemas.openxmlformats.org/officeDocument/2006/relationships/slide" Target="slides/slide1.xml"/><Relationship Id="rId46" Type="http://schemas.openxmlformats.org/officeDocument/2006/relationships/notesMaster" Target="notesMasters/notesMaster1.xml"/><Relationship Id="rId35" Type="http://schemas.openxmlformats.org/officeDocument/2006/relationships/slide" Target="slides/slide34.xml"/><Relationship Id="rId51" Type="http://schemas.openxmlformats.org/officeDocument/2006/relationships/theme" Target="theme/theme1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40" Type="http://schemas.openxmlformats.org/officeDocument/2006/relationships/slide" Target="slides/slide39.xml"/><Relationship Id="rId36" Type="http://schemas.openxmlformats.org/officeDocument/2006/relationships/slide" Target="slides/slide35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47" Type="http://schemas.openxmlformats.org/officeDocument/2006/relationships/handoutMaster" Target="handoutMasters/handoutMaster1.xml"/><Relationship Id="rId48" Type="http://schemas.openxmlformats.org/officeDocument/2006/relationships/printerSettings" Target="printerSettings/printerSettings1.bin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2" Type="http://schemas.openxmlformats.org/officeDocument/2006/relationships/tableStyles" Target="tableStyles.xml"/><Relationship Id="rId12" Type="http://schemas.openxmlformats.org/officeDocument/2006/relationships/slide" Target="slides/slide11.xml"/><Relationship Id="rId3" Type="http://schemas.openxmlformats.org/officeDocument/2006/relationships/slide" Target="slides/slide2.xml"/><Relationship Id="rId23" Type="http://schemas.openxmlformats.org/officeDocument/2006/relationships/slide" Target="slides/slide22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1" Type="http://schemas.openxmlformats.org/officeDocument/2006/relationships/slide" Target="slides/slide4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2" Type="http://schemas.openxmlformats.org/officeDocument/2006/relationships/slide" Target="slides/slide21.xml"/><Relationship Id="rId21" Type="http://schemas.openxmlformats.org/officeDocument/2006/relationships/slide" Target="slides/slide2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C5E4DF-F62B-7145-B830-6249BADF95F1}" type="datetimeFigureOut">
              <a:rPr lang="en-US" smtClean="0"/>
              <a:pPr/>
              <a:t>2/27/09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3097B-1EDD-1245-BD6E-F5F256F271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4766C-6F4A-1B44-B617-AFF70727E767}" type="datetimeFigureOut">
              <a:rPr lang="en-US" smtClean="0"/>
              <a:pPr/>
              <a:t>2/27/09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3AF3D-E399-294D-8F69-3F888B4947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</a:t>
            </a:r>
            <a:r>
              <a:rPr lang="en-US" dirty="0" err="1" smtClean="0"/>
              <a:t>www.cosc.canterbury.ac.nz/mukundan/dsal/ToHdb.html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3AF3D-E399-294D-8F69-3F888B494720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</a:t>
            </a:r>
            <a:r>
              <a:rPr lang="en-US" dirty="0" err="1" smtClean="0"/>
              <a:t>www.cs.cmu.edu/~cburch/survey/recurse/hanoiex.html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3AF3D-E399-294D-8F69-3F888B494720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2/27/09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2/27/09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2/27/09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1BDA-3A75-004C-AD0C-C9F6D96EBFF5}" type="datetimeFigureOut">
              <a:rPr lang="en-US" smtClean="0"/>
              <a:pPr/>
              <a:t>2/27/09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81BDA-3A75-004C-AD0C-C9F6D96EBFF5}" type="datetimeFigureOut">
              <a:rPr lang="en-US" smtClean="0"/>
              <a:pPr/>
              <a:t>2/27/09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74404-3988-B446-A118-F19F26F1B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Recursion Part 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CS221 – 2/27/09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of Recursion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Fixed?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printInt</a:t>
            </a:r>
            <a:r>
              <a:rPr lang="en-US" dirty="0" smtClean="0"/>
              <a:t>(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k</a:t>
            </a:r>
            <a:r>
              <a:rPr lang="en-US" dirty="0" smtClean="0"/>
              <a:t> ) </a:t>
            </a:r>
          </a:p>
          <a:p>
            <a:pPr>
              <a:buNone/>
            </a:pPr>
            <a:r>
              <a:rPr lang="en-US" dirty="0" smtClean="0"/>
              <a:t>{   </a:t>
            </a:r>
          </a:p>
          <a:p>
            <a:pPr>
              <a:buNone/>
            </a:pPr>
            <a:r>
              <a:rPr lang="en-US" dirty="0" smtClean="0"/>
              <a:t> 	if (</a:t>
            </a:r>
            <a:r>
              <a:rPr lang="en-US" dirty="0" err="1" smtClean="0"/>
              <a:t>k</a:t>
            </a:r>
            <a:r>
              <a:rPr lang="en-US" dirty="0" smtClean="0"/>
              <a:t> &lt;= 0) 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		return;</a:t>
            </a:r>
          </a:p>
          <a:p>
            <a:pPr>
              <a:buNone/>
            </a:pPr>
            <a:r>
              <a:rPr lang="en-US" dirty="0" smtClean="0"/>
              <a:t>	}   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System.out.println</a:t>
            </a:r>
            <a:r>
              <a:rPr lang="en-US" dirty="0" smtClean="0"/>
              <a:t>( </a:t>
            </a:r>
            <a:r>
              <a:rPr lang="en-US" dirty="0" err="1" smtClean="0"/>
              <a:t>k</a:t>
            </a:r>
            <a:r>
              <a:rPr lang="en-US" dirty="0" smtClean="0"/>
              <a:t> );   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printInt</a:t>
            </a:r>
            <a:r>
              <a:rPr lang="en-US" dirty="0" smtClean="0"/>
              <a:t>( </a:t>
            </a:r>
            <a:r>
              <a:rPr lang="en-US" dirty="0" err="1" smtClean="0"/>
              <a:t>k</a:t>
            </a:r>
            <a:r>
              <a:rPr lang="en-US" dirty="0" smtClean="0"/>
              <a:t> - 1 );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Thinking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recursive call is made, the method clones itself</a:t>
            </a:r>
          </a:p>
          <a:p>
            <a:pPr lvl="1"/>
            <a:r>
              <a:rPr lang="en-US" dirty="0" smtClean="0"/>
              <a:t>Code</a:t>
            </a:r>
          </a:p>
          <a:p>
            <a:pPr lvl="1"/>
            <a:r>
              <a:rPr lang="en-US" dirty="0" smtClean="0"/>
              <a:t>Local variables with initial values</a:t>
            </a:r>
          </a:p>
          <a:p>
            <a:pPr lvl="1"/>
            <a:r>
              <a:rPr lang="en-US" dirty="0" smtClean="0"/>
              <a:t>Parameters</a:t>
            </a:r>
          </a:p>
          <a:p>
            <a:r>
              <a:rPr lang="en-US" dirty="0" smtClean="0"/>
              <a:t>Leaves behind a marker of where to return</a:t>
            </a:r>
          </a:p>
          <a:p>
            <a:r>
              <a:rPr lang="en-US" dirty="0" smtClean="0"/>
              <a:t>When the call returns, the clone is destroyed and you return to the previous marker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PrintInt(2)</a:t>
            </a:r>
            <a:endParaRPr lang="en-US" dirty="0"/>
          </a:p>
        </p:txBody>
      </p:sp>
      <p:pic>
        <p:nvPicPr>
          <p:cNvPr id="4" name="Content Placeholder 3" descr="Picture 1.png"/>
          <p:cNvPicPr>
            <a:picLocks noGrp="1" noChangeAspect="1"/>
          </p:cNvPicPr>
          <p:nvPr>
            <p:ph idx="1"/>
          </p:nvPr>
        </p:nvPicPr>
        <p:blipFill>
          <a:blip r:embed="rId2"/>
          <a:srcRect t="-42171" b="-42171"/>
          <a:stretch>
            <a:fillRect/>
          </a:stretch>
        </p:blipFill>
        <p:spPr/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Method Calls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Java maintains a stack of activation records</a:t>
            </a:r>
          </a:p>
          <a:p>
            <a:pPr lvl="1"/>
            <a:r>
              <a:rPr lang="en-US" dirty="0" smtClean="0"/>
              <a:t>Method parameters</a:t>
            </a:r>
          </a:p>
          <a:p>
            <a:pPr lvl="1"/>
            <a:r>
              <a:rPr lang="en-US" dirty="0" smtClean="0"/>
              <a:t>Local variables</a:t>
            </a:r>
          </a:p>
          <a:p>
            <a:pPr lvl="1"/>
            <a:r>
              <a:rPr lang="en-US" dirty="0" smtClean="0"/>
              <a:t>Return address</a:t>
            </a:r>
          </a:p>
          <a:p>
            <a:r>
              <a:rPr lang="en-US" dirty="0" smtClean="0"/>
              <a:t>When a method is called, this activation records is pushed on the stack</a:t>
            </a:r>
          </a:p>
          <a:p>
            <a:r>
              <a:rPr lang="en-US" dirty="0" smtClean="0"/>
              <a:t>When a method returns it is popped from the stack and execution returns to the return address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Method (non-recursive)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void </a:t>
            </a:r>
            <a:r>
              <a:rPr lang="en-US" dirty="0" err="1" smtClean="0"/>
              <a:t>printChar</a:t>
            </a:r>
            <a:r>
              <a:rPr lang="en-US" dirty="0" smtClean="0"/>
              <a:t>( char </a:t>
            </a:r>
            <a:r>
              <a:rPr lang="en-US" dirty="0" err="1" smtClean="0"/>
              <a:t>c</a:t>
            </a:r>
            <a:r>
              <a:rPr lang="en-US" dirty="0" smtClean="0"/>
              <a:t> ) {</a:t>
            </a:r>
          </a:p>
          <a:p>
            <a:pPr>
              <a:buNone/>
            </a:pPr>
            <a:r>
              <a:rPr lang="en-US" dirty="0" smtClean="0"/>
              <a:t>2.  		</a:t>
            </a:r>
            <a:r>
              <a:rPr lang="en-US" dirty="0" err="1" smtClean="0"/>
              <a:t>System.out.print(c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3.   }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rabicPeriod" startAt="4"/>
            </a:pPr>
            <a:r>
              <a:rPr lang="en-US" dirty="0" smtClean="0"/>
              <a:t>void main (...) </a:t>
            </a:r>
          </a:p>
          <a:p>
            <a:pPr marL="514350" indent="-514350">
              <a:buAutoNum type="arabicPeriod" startAt="4"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6.  		char </a:t>
            </a:r>
            <a:r>
              <a:rPr lang="en-US" dirty="0" err="1" smtClean="0"/>
              <a:t>ch</a:t>
            </a:r>
            <a:r>
              <a:rPr lang="en-US" dirty="0" smtClean="0"/>
              <a:t> = 'a’;</a:t>
            </a:r>
          </a:p>
          <a:p>
            <a:pPr>
              <a:buNone/>
            </a:pPr>
            <a:r>
              <a:rPr lang="en-US" dirty="0" smtClean="0"/>
              <a:t>7.  		</a:t>
            </a:r>
            <a:r>
              <a:rPr lang="en-US" dirty="0" err="1" smtClean="0"/>
              <a:t>printChar(ch</a:t>
            </a:r>
            <a:r>
              <a:rPr lang="en-US" dirty="0" smtClean="0"/>
              <a:t>);</a:t>
            </a:r>
          </a:p>
          <a:p>
            <a:pPr marL="514350" indent="-514350">
              <a:buAutoNum type="arabicPeriod" startAt="8"/>
            </a:pPr>
            <a:r>
              <a:rPr lang="en-US" dirty="0" smtClean="0"/>
              <a:t>      </a:t>
            </a:r>
            <a:r>
              <a:rPr lang="en-US" dirty="0" err="1" smtClean="0"/>
              <a:t>ch</a:t>
            </a:r>
            <a:r>
              <a:rPr lang="en-US" dirty="0" smtClean="0"/>
              <a:t> = '</a:t>
            </a:r>
            <a:r>
              <a:rPr lang="en-US" dirty="0" err="1" smtClean="0"/>
              <a:t>b</a:t>
            </a:r>
            <a:r>
              <a:rPr lang="en-US" dirty="0" smtClean="0"/>
              <a:t>’;</a:t>
            </a:r>
          </a:p>
          <a:p>
            <a:pPr marL="514350" indent="-514350">
              <a:buAutoNum type="arabicPeriod" startAt="8"/>
            </a:pPr>
            <a:r>
              <a:rPr lang="en-US" dirty="0" smtClean="0"/>
              <a:t>	</a:t>
            </a:r>
            <a:r>
              <a:rPr lang="en-US" dirty="0" err="1" smtClean="0"/>
              <a:t>printChar(ch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10.  }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Stack</a:t>
            </a:r>
            <a:endParaRPr lang="en-US" dirty="0"/>
          </a:p>
        </p:txBody>
      </p:sp>
      <p:pic>
        <p:nvPicPr>
          <p:cNvPr id="4" name="Content Placeholder 3" descr="Picture 2.png"/>
          <p:cNvPicPr>
            <a:picLocks noGrp="1" noChangeAspect="1"/>
          </p:cNvPicPr>
          <p:nvPr>
            <p:ph idx="1"/>
          </p:nvPr>
        </p:nvPicPr>
        <p:blipFill>
          <a:blip r:embed="rId2"/>
          <a:srcRect l="-30994" r="-30994"/>
          <a:stretch>
            <a:fillRect/>
          </a:stretch>
        </p:blipFill>
        <p:spPr/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Stack</a:t>
            </a:r>
            <a:endParaRPr lang="en-US" dirty="0"/>
          </a:p>
        </p:txBody>
      </p:sp>
      <p:pic>
        <p:nvPicPr>
          <p:cNvPr id="4" name="Content Placeholder 3" descr="Picture 3.png"/>
          <p:cNvPicPr>
            <a:picLocks noGrp="1" noChangeAspect="1"/>
          </p:cNvPicPr>
          <p:nvPr>
            <p:ph idx="1"/>
          </p:nvPr>
        </p:nvPicPr>
        <p:blipFill>
          <a:blip r:embed="rId2"/>
          <a:srcRect t="-21426" b="-21426"/>
          <a:stretch>
            <a:fillRect/>
          </a:stretch>
        </p:blipFill>
        <p:spPr/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Stack</a:t>
            </a:r>
            <a:endParaRPr lang="en-US" dirty="0"/>
          </a:p>
        </p:txBody>
      </p:sp>
      <p:pic>
        <p:nvPicPr>
          <p:cNvPr id="4" name="Content Placeholder 3" descr="Picture 4.png"/>
          <p:cNvPicPr>
            <a:picLocks noGrp="1" noChangeAspect="1"/>
          </p:cNvPicPr>
          <p:nvPr>
            <p:ph idx="1"/>
          </p:nvPr>
        </p:nvPicPr>
        <p:blipFill>
          <a:blip r:embed="rId2"/>
          <a:srcRect t="-1823" b="-1823"/>
          <a:stretch>
            <a:fillRect/>
          </a:stretch>
        </p:blipFill>
        <p:spPr/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Method (recursive)</a:t>
            </a:r>
            <a:endParaRPr lang="en-US" dirty="0"/>
          </a:p>
        </p:txBody>
      </p:sp>
      <p:pic>
        <p:nvPicPr>
          <p:cNvPr id="4" name="Content Placeholder 3" descr="Picture 5.png"/>
          <p:cNvPicPr>
            <a:picLocks noGrp="1" noChangeAspect="1"/>
          </p:cNvPicPr>
          <p:nvPr>
            <p:ph idx="1"/>
          </p:nvPr>
        </p:nvPicPr>
        <p:blipFill>
          <a:blip r:embed="rId2"/>
          <a:srcRect t="-4550" b="-4550"/>
          <a:stretch>
            <a:fillRect/>
          </a:stretch>
        </p:blipFill>
        <p:spPr/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Stack</a:t>
            </a:r>
            <a:endParaRPr lang="en-US" dirty="0"/>
          </a:p>
        </p:txBody>
      </p:sp>
      <p:pic>
        <p:nvPicPr>
          <p:cNvPr id="4" name="Content Placeholder 3" descr="Picture 6.png"/>
          <p:cNvPicPr>
            <a:picLocks noGrp="1" noChangeAspect="1"/>
          </p:cNvPicPr>
          <p:nvPr>
            <p:ph idx="1"/>
          </p:nvPr>
        </p:nvPicPr>
        <p:blipFill>
          <a:blip r:embed="rId2"/>
          <a:srcRect t="-9792" b="-9792"/>
          <a:stretch>
            <a:fillRect/>
          </a:stretch>
        </p:blipFill>
        <p:spPr/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A function calls itself directly: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Test()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…</a:t>
            </a:r>
          </a:p>
          <a:p>
            <a:pPr>
              <a:buNone/>
            </a:pPr>
            <a:r>
              <a:rPr lang="en-US" dirty="0" smtClean="0"/>
              <a:t>	Test();</a:t>
            </a:r>
          </a:p>
          <a:p>
            <a:pPr>
              <a:buNone/>
            </a:pPr>
            <a:r>
              <a:rPr lang="en-US" dirty="0" smtClean="0"/>
              <a:t>	…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3"/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Stack</a:t>
            </a:r>
            <a:endParaRPr lang="en-US" dirty="0"/>
          </a:p>
        </p:txBody>
      </p:sp>
      <p:pic>
        <p:nvPicPr>
          <p:cNvPr id="4" name="Content Placeholder 3" descr="Picture 1.png"/>
          <p:cNvPicPr>
            <a:picLocks noGrp="1" noChangeAspect="1"/>
          </p:cNvPicPr>
          <p:nvPr>
            <p:ph idx="1"/>
          </p:nvPr>
        </p:nvPicPr>
        <p:blipFill>
          <a:blip r:embed="rId2"/>
          <a:srcRect l="-13902" r="-13902"/>
          <a:stretch>
            <a:fillRect/>
          </a:stretch>
        </p:blipFill>
        <p:spPr/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Stack</a:t>
            </a:r>
            <a:endParaRPr lang="en-US" dirty="0"/>
          </a:p>
        </p:txBody>
      </p:sp>
      <p:pic>
        <p:nvPicPr>
          <p:cNvPr id="4" name="Content Placeholder 3" descr="Picture 2.png"/>
          <p:cNvPicPr>
            <a:picLocks noGrp="1" noChangeAspect="1"/>
          </p:cNvPicPr>
          <p:nvPr>
            <p:ph idx="1"/>
          </p:nvPr>
        </p:nvPicPr>
        <p:blipFill>
          <a:blip r:embed="rId2"/>
          <a:srcRect l="-30879" r="-30879"/>
          <a:stretch>
            <a:fillRect/>
          </a:stretch>
        </p:blipFill>
        <p:spPr/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What is printed?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printInt</a:t>
            </a:r>
            <a:r>
              <a:rPr lang="en-US" dirty="0" smtClean="0"/>
              <a:t>(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k</a:t>
            </a:r>
            <a:r>
              <a:rPr lang="en-US" dirty="0" smtClean="0"/>
              <a:t> ) </a:t>
            </a:r>
          </a:p>
          <a:p>
            <a:pPr>
              <a:buNone/>
            </a:pPr>
            <a:r>
              <a:rPr lang="en-US" dirty="0" smtClean="0"/>
              <a:t>{   </a:t>
            </a:r>
          </a:p>
          <a:p>
            <a:pPr>
              <a:buNone/>
            </a:pPr>
            <a:r>
              <a:rPr lang="en-US" dirty="0" smtClean="0"/>
              <a:t> 	if (</a:t>
            </a:r>
            <a:r>
              <a:rPr lang="en-US" dirty="0" err="1" smtClean="0"/>
              <a:t>k</a:t>
            </a:r>
            <a:r>
              <a:rPr lang="en-US" dirty="0" smtClean="0"/>
              <a:t> &lt;= 0) 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		return;</a:t>
            </a:r>
          </a:p>
          <a:p>
            <a:pPr>
              <a:buNone/>
            </a:pPr>
            <a:r>
              <a:rPr lang="en-US" dirty="0" smtClean="0"/>
              <a:t>	}   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System.out.println</a:t>
            </a:r>
            <a:r>
              <a:rPr lang="en-US" dirty="0" smtClean="0"/>
              <a:t>( </a:t>
            </a:r>
            <a:r>
              <a:rPr lang="en-US" dirty="0" err="1" smtClean="0"/>
              <a:t>k</a:t>
            </a:r>
            <a:r>
              <a:rPr lang="en-US" dirty="0" smtClean="0"/>
              <a:t> );   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printInt</a:t>
            </a:r>
            <a:r>
              <a:rPr lang="en-US" dirty="0" smtClean="0"/>
              <a:t>( </a:t>
            </a:r>
            <a:r>
              <a:rPr lang="en-US" dirty="0" err="1" smtClean="0"/>
              <a:t>k</a:t>
            </a:r>
            <a:r>
              <a:rPr lang="en-US" dirty="0" smtClean="0"/>
              <a:t> - 1 );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Now what is printed?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printInt</a:t>
            </a:r>
            <a:r>
              <a:rPr lang="en-US" dirty="0" smtClean="0"/>
              <a:t>(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k</a:t>
            </a:r>
            <a:r>
              <a:rPr lang="en-US" dirty="0" smtClean="0"/>
              <a:t> ) </a:t>
            </a:r>
          </a:p>
          <a:p>
            <a:pPr>
              <a:buNone/>
            </a:pPr>
            <a:r>
              <a:rPr lang="en-US" dirty="0" smtClean="0"/>
              <a:t>{   </a:t>
            </a:r>
          </a:p>
          <a:p>
            <a:pPr>
              <a:buNone/>
            </a:pPr>
            <a:r>
              <a:rPr lang="en-US" dirty="0" smtClean="0"/>
              <a:t> 	if (</a:t>
            </a:r>
            <a:r>
              <a:rPr lang="en-US" dirty="0" err="1" smtClean="0"/>
              <a:t>k</a:t>
            </a:r>
            <a:r>
              <a:rPr lang="en-US" dirty="0" smtClean="0"/>
              <a:t> &lt;= 0) 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		return;</a:t>
            </a:r>
          </a:p>
          <a:p>
            <a:pPr>
              <a:buNone/>
            </a:pPr>
            <a:r>
              <a:rPr lang="en-US" dirty="0" smtClean="0"/>
              <a:t>	}   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printInt</a:t>
            </a:r>
            <a:r>
              <a:rPr lang="en-US" dirty="0" smtClean="0"/>
              <a:t>( </a:t>
            </a:r>
            <a:r>
              <a:rPr lang="en-US" dirty="0" err="1" smtClean="0"/>
              <a:t>k</a:t>
            </a:r>
            <a:r>
              <a:rPr lang="en-US" dirty="0" smtClean="0"/>
              <a:t> - 1 );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System.out.println</a:t>
            </a:r>
            <a:r>
              <a:rPr lang="en-US" dirty="0" smtClean="0"/>
              <a:t>( </a:t>
            </a:r>
            <a:r>
              <a:rPr lang="en-US" dirty="0" err="1" smtClean="0"/>
              <a:t>k</a:t>
            </a:r>
            <a:r>
              <a:rPr lang="en-US" dirty="0" smtClean="0"/>
              <a:t> );    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/>
              <a:t>What is printed?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printTwoInts(int</a:t>
            </a:r>
            <a:r>
              <a:rPr lang="en-US" dirty="0" smtClean="0"/>
              <a:t> </a:t>
            </a:r>
            <a:r>
              <a:rPr lang="en-US" dirty="0" err="1" smtClean="0"/>
              <a:t>k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if (</a:t>
            </a:r>
            <a:r>
              <a:rPr lang="en-US" dirty="0" err="1" smtClean="0"/>
              <a:t>k</a:t>
            </a:r>
            <a:r>
              <a:rPr lang="en-US" dirty="0" smtClean="0"/>
              <a:t> == 0)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		return;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System.out.println(“Before</a:t>
            </a:r>
            <a:r>
              <a:rPr lang="en-US" dirty="0" smtClean="0"/>
              <a:t> recursion: “ + </a:t>
            </a:r>
            <a:r>
              <a:rPr lang="en-US" dirty="0" err="1" smtClean="0"/>
              <a:t>k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printTwoInts(k-1);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System.out.println(“After</a:t>
            </a:r>
            <a:r>
              <a:rPr lang="en-US" dirty="0" smtClean="0"/>
              <a:t> recursion: “ + </a:t>
            </a:r>
            <a:r>
              <a:rPr lang="en-US" dirty="0" err="1" smtClean="0"/>
              <a:t>k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Before recursion: 3</a:t>
            </a:r>
          </a:p>
          <a:p>
            <a:pPr>
              <a:buNone/>
            </a:pPr>
            <a:r>
              <a:rPr lang="en-US" dirty="0" smtClean="0"/>
              <a:t>Before recursion: 2</a:t>
            </a:r>
          </a:p>
          <a:p>
            <a:pPr>
              <a:buNone/>
            </a:pPr>
            <a:r>
              <a:rPr lang="en-US" dirty="0" smtClean="0"/>
              <a:t>Before recursion: 1</a:t>
            </a:r>
          </a:p>
          <a:p>
            <a:pPr>
              <a:buNone/>
            </a:pPr>
            <a:r>
              <a:rPr lang="en-US" dirty="0" smtClean="0"/>
              <a:t>After recursion: 1</a:t>
            </a:r>
          </a:p>
          <a:p>
            <a:pPr>
              <a:buNone/>
            </a:pPr>
            <a:r>
              <a:rPr lang="en-US" dirty="0" smtClean="0"/>
              <a:t>After recursion: 2</a:t>
            </a:r>
          </a:p>
          <a:p>
            <a:pPr>
              <a:buNone/>
            </a:pPr>
            <a:r>
              <a:rPr lang="en-US" dirty="0" smtClean="0"/>
              <a:t>After recursion: 3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Fibonacci Revisited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Fibonacci can be defined as follows:</a:t>
            </a:r>
          </a:p>
          <a:p>
            <a:r>
              <a:rPr lang="en-US" dirty="0" smtClean="0"/>
              <a:t>Fibonacci of 1 or 2 = 1</a:t>
            </a:r>
          </a:p>
          <a:p>
            <a:r>
              <a:rPr lang="en-US" dirty="0" smtClean="0"/>
              <a:t>Fibonacci of N (for N&gt;2) = </a:t>
            </a:r>
            <a:r>
              <a:rPr lang="en-US" dirty="0" err="1" smtClean="0"/>
              <a:t>fibonacci</a:t>
            </a:r>
            <a:r>
              <a:rPr lang="en-US" dirty="0" smtClean="0"/>
              <a:t> of (N-1) + </a:t>
            </a:r>
            <a:r>
              <a:rPr lang="en-US" dirty="0" err="1" smtClean="0"/>
              <a:t>fibonacci</a:t>
            </a:r>
            <a:r>
              <a:rPr lang="en-US" dirty="0" smtClean="0"/>
              <a:t> of (N-2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Iterative vs. Recursive…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Iterative Fibonacci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fib 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n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int</a:t>
            </a:r>
            <a:r>
              <a:rPr lang="en-US" dirty="0" smtClean="0"/>
              <a:t> k1, k2, k3;</a:t>
            </a:r>
          </a:p>
          <a:p>
            <a:pPr>
              <a:buNone/>
            </a:pPr>
            <a:r>
              <a:rPr lang="en-US" dirty="0" smtClean="0"/>
              <a:t>		k1 = k2 = k3 = 1;</a:t>
            </a:r>
          </a:p>
          <a:p>
            <a:pPr>
              <a:buNone/>
            </a:pPr>
            <a:r>
              <a:rPr lang="en-US" dirty="0" smtClean="0"/>
              <a:t>		for 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j</a:t>
            </a:r>
            <a:r>
              <a:rPr lang="en-US" dirty="0" smtClean="0"/>
              <a:t>=3; </a:t>
            </a:r>
            <a:r>
              <a:rPr lang="en-US" dirty="0" err="1" smtClean="0"/>
              <a:t>j</a:t>
            </a:r>
            <a:r>
              <a:rPr lang="en-US" dirty="0" smtClean="0"/>
              <a:t>&lt;=</a:t>
            </a:r>
            <a:r>
              <a:rPr lang="en-US" dirty="0" err="1" smtClean="0"/>
              <a:t>n</a:t>
            </a:r>
            <a:r>
              <a:rPr lang="en-US" dirty="0" smtClean="0"/>
              <a:t>; </a:t>
            </a:r>
            <a:r>
              <a:rPr lang="en-US" dirty="0" err="1" smtClean="0"/>
              <a:t>j</a:t>
            </a:r>
            <a:r>
              <a:rPr lang="en-US" dirty="0" smtClean="0"/>
              <a:t>++)</a:t>
            </a:r>
          </a:p>
          <a:p>
            <a:pPr>
              <a:buNone/>
            </a:pPr>
            <a:r>
              <a:rPr lang="en-US" dirty="0" smtClean="0"/>
              <a:t>		{</a:t>
            </a:r>
          </a:p>
          <a:p>
            <a:pPr>
              <a:buNone/>
            </a:pPr>
            <a:r>
              <a:rPr lang="en-US" dirty="0" smtClean="0"/>
              <a:t>				k3 = k1 + k2;</a:t>
            </a:r>
          </a:p>
          <a:p>
            <a:pPr>
              <a:buNone/>
            </a:pPr>
            <a:r>
              <a:rPr lang="en-US" dirty="0" smtClean="0"/>
              <a:t>				k1 = k2;</a:t>
            </a:r>
          </a:p>
          <a:p>
            <a:pPr>
              <a:buNone/>
            </a:pPr>
            <a:r>
              <a:rPr lang="en-US" dirty="0" smtClean="0"/>
              <a:t>				k2 = k3;</a:t>
            </a:r>
          </a:p>
          <a:p>
            <a:pPr>
              <a:buNone/>
            </a:pPr>
            <a:r>
              <a:rPr lang="en-US" dirty="0" smtClean="0"/>
              <a:t>		}</a:t>
            </a:r>
          </a:p>
          <a:p>
            <a:pPr>
              <a:buNone/>
            </a:pPr>
            <a:r>
              <a:rPr lang="en-US" dirty="0" smtClean="0"/>
              <a:t>		return k3;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Fibonacci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 smtClean="0"/>
              <a:t>int</a:t>
            </a:r>
            <a:r>
              <a:rPr lang="en-US" dirty="0" smtClean="0"/>
              <a:t> fib 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n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	if ((</a:t>
            </a:r>
            <a:r>
              <a:rPr lang="en-US" dirty="0" err="1" smtClean="0"/>
              <a:t>n</a:t>
            </a:r>
            <a:r>
              <a:rPr lang="en-US" dirty="0" smtClean="0"/>
              <a:t>==1) || (</a:t>
            </a:r>
            <a:r>
              <a:rPr lang="en-US" dirty="0" err="1" smtClean="0"/>
              <a:t>n</a:t>
            </a:r>
            <a:r>
              <a:rPr lang="en-US" dirty="0" smtClean="0"/>
              <a:t>==2))</a:t>
            </a:r>
          </a:p>
          <a:p>
            <a:pPr>
              <a:buNone/>
            </a:pPr>
            <a:r>
              <a:rPr lang="en-US" dirty="0" smtClean="0"/>
              <a:t>		{</a:t>
            </a:r>
          </a:p>
          <a:p>
            <a:pPr>
              <a:buNone/>
            </a:pPr>
            <a:r>
              <a:rPr lang="en-US" dirty="0" smtClean="0"/>
              <a:t>				return 1;</a:t>
            </a:r>
          </a:p>
          <a:p>
            <a:pPr>
              <a:buNone/>
            </a:pPr>
            <a:r>
              <a:rPr lang="en-US" dirty="0" smtClean="0"/>
              <a:t>		}</a:t>
            </a:r>
          </a:p>
          <a:p>
            <a:pPr>
              <a:buNone/>
            </a:pPr>
            <a:r>
              <a:rPr lang="en-US" dirty="0" smtClean="0"/>
              <a:t>		else</a:t>
            </a:r>
          </a:p>
          <a:p>
            <a:pPr>
              <a:buNone/>
            </a:pPr>
            <a:r>
              <a:rPr lang="en-US" dirty="0" smtClean="0"/>
              <a:t>		{</a:t>
            </a:r>
          </a:p>
          <a:p>
            <a:pPr>
              <a:buNone/>
            </a:pPr>
            <a:r>
              <a:rPr lang="en-US" dirty="0" smtClean="0"/>
              <a:t>				return (fib(n-1)  +  fib(n-2));</a:t>
            </a:r>
          </a:p>
          <a:p>
            <a:pPr>
              <a:buNone/>
            </a:pPr>
            <a:r>
              <a:rPr lang="en-US" dirty="0" smtClean="0"/>
              <a:t>}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Fibonacci Compared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recursive version is:</a:t>
            </a:r>
          </a:p>
          <a:p>
            <a:pPr lvl="1"/>
            <a:r>
              <a:rPr lang="en-US" dirty="0" smtClean="0"/>
              <a:t>Shorter</a:t>
            </a:r>
          </a:p>
          <a:p>
            <a:pPr lvl="1"/>
            <a:r>
              <a:rPr lang="en-US" dirty="0" smtClean="0"/>
              <a:t>Clearer</a:t>
            </a:r>
          </a:p>
          <a:p>
            <a:pPr lvl="1"/>
            <a:r>
              <a:rPr lang="en-US" dirty="0" smtClean="0"/>
              <a:t>Much slower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b="1" dirty="0" smtClean="0"/>
              <a:t>Or indirectly: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dirty="0" smtClean="0"/>
              <a:t>Test()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…</a:t>
            </a:r>
          </a:p>
          <a:p>
            <a:pPr>
              <a:buNone/>
            </a:pPr>
            <a:r>
              <a:rPr lang="en-US" dirty="0" smtClean="0"/>
              <a:t>	Test2();</a:t>
            </a:r>
          </a:p>
          <a:p>
            <a:pPr>
              <a:buNone/>
            </a:pPr>
            <a:r>
              <a:rPr lang="en-US" dirty="0" smtClean="0"/>
              <a:t>	…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Test2()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…</a:t>
            </a:r>
          </a:p>
          <a:p>
            <a:pPr>
              <a:buNone/>
            </a:pPr>
            <a:r>
              <a:rPr lang="en-US" dirty="0" smtClean="0"/>
              <a:t>	Test();</a:t>
            </a:r>
          </a:p>
          <a:p>
            <a:pPr>
              <a:buNone/>
            </a:pPr>
            <a:r>
              <a:rPr lang="en-US" dirty="0" smtClean="0"/>
              <a:t>	…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Stack</a:t>
            </a:r>
            <a:endParaRPr lang="en-US" dirty="0"/>
          </a:p>
        </p:txBody>
      </p:sp>
      <p:pic>
        <p:nvPicPr>
          <p:cNvPr id="4" name="Content Placeholder 3" descr="Picture 1.png"/>
          <p:cNvPicPr>
            <a:picLocks noGrp="1" noChangeAspect="1"/>
          </p:cNvPicPr>
          <p:nvPr>
            <p:ph idx="1"/>
          </p:nvPr>
        </p:nvPicPr>
        <p:blipFill>
          <a:blip r:embed="rId2"/>
          <a:srcRect l="-2040" r="-2040"/>
          <a:stretch>
            <a:fillRect/>
          </a:stretch>
        </p:blipFill>
        <p:spPr/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Towers of Hanoi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417638"/>
            <a:ext cx="4064000" cy="406400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Towers of Hanoi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Especially impressive display of recursion!</a:t>
            </a:r>
          </a:p>
          <a:p>
            <a:r>
              <a:rPr lang="en-US" dirty="0" smtClean="0"/>
              <a:t>If you understand the towers, you’ll understand recursion</a:t>
            </a:r>
          </a:p>
          <a:p>
            <a:endParaRPr lang="en-US" dirty="0" smtClean="0"/>
          </a:p>
          <a:p>
            <a:pPr lvl="1"/>
            <a:r>
              <a:rPr lang="en-US" i="1" dirty="0" smtClean="0"/>
              <a:t>Given three posts (towers) and </a:t>
            </a:r>
            <a:r>
              <a:rPr lang="en-US" i="1" dirty="0" err="1" smtClean="0"/>
              <a:t>n</a:t>
            </a:r>
            <a:r>
              <a:rPr lang="en-US" i="1" dirty="0" smtClean="0"/>
              <a:t> disks of decreasing sizes, move the disks from one post to another one at a time without putting a larger disk on a smaller one.</a:t>
            </a:r>
            <a:endParaRPr lang="en-US" i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pic>
        <p:nvPicPr>
          <p:cNvPr id="4" name="Content Placeholder 3" descr="Picture 3.png"/>
          <p:cNvPicPr>
            <a:picLocks noGrp="1" noChangeAspect="1"/>
          </p:cNvPicPr>
          <p:nvPr>
            <p:ph idx="1"/>
          </p:nvPr>
        </p:nvPicPr>
        <p:blipFill>
          <a:blip r:embed="rId3"/>
          <a:srcRect l="-45543" r="-45543"/>
          <a:stretch>
            <a:fillRect/>
          </a:stretch>
        </p:blipFill>
        <p:spPr>
          <a:xfrm>
            <a:off x="304800" y="1600200"/>
            <a:ext cx="8229600" cy="4525963"/>
          </a:xfr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get there?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want to move all disks from peg A to B</a:t>
            </a:r>
            <a:endParaRPr lang="en-US" dirty="0"/>
          </a:p>
        </p:txBody>
      </p:sp>
      <p:pic>
        <p:nvPicPr>
          <p:cNvPr id="4" name="Picture 3" descr="Picture 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8550" y="3048000"/>
            <a:ext cx="3467100" cy="1270000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Move all but largest from A to C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1500" y="3460750"/>
            <a:ext cx="2870200" cy="1079500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Move largest from A to B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3200400"/>
            <a:ext cx="2870200" cy="107950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Move the rest from C to B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4300" y="3371850"/>
            <a:ext cx="2870200" cy="1079500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PseudoCode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Tower(disk</a:t>
            </a:r>
            <a:r>
              <a:rPr lang="en-US" dirty="0" smtClean="0"/>
              <a:t>, start, finish, spare)</a:t>
            </a:r>
          </a:p>
          <a:p>
            <a:pPr>
              <a:buNone/>
            </a:pPr>
            <a:r>
              <a:rPr lang="en-US" dirty="0" smtClean="0"/>
              <a:t>If disk == 0 then </a:t>
            </a:r>
          </a:p>
          <a:p>
            <a:pPr>
              <a:buNone/>
            </a:pPr>
            <a:r>
              <a:rPr lang="en-US" dirty="0" smtClean="0"/>
              <a:t>	Move disk from start to finish</a:t>
            </a:r>
          </a:p>
          <a:p>
            <a:pPr>
              <a:buNone/>
            </a:pPr>
            <a:r>
              <a:rPr lang="en-US" dirty="0" smtClean="0"/>
              <a:t>Else</a:t>
            </a:r>
          </a:p>
          <a:p>
            <a:pPr>
              <a:buNone/>
            </a:pPr>
            <a:r>
              <a:rPr lang="en-US" dirty="0" smtClean="0"/>
              <a:t>	Tower(disk-1, start, spare, finish) //Step 1</a:t>
            </a:r>
          </a:p>
          <a:p>
            <a:pPr>
              <a:buNone/>
            </a:pPr>
            <a:r>
              <a:rPr lang="en-US" dirty="0" smtClean="0"/>
              <a:t>	Move disk from start to finish //Step 2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Tower(disk</a:t>
            </a:r>
            <a:r>
              <a:rPr lang="en-US" dirty="0" smtClean="0"/>
              <a:t> – 1, spare, finish, start) //Step 3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Trace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3124200"/>
            <a:ext cx="8140700" cy="1981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Recursion vs. Iteration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recursion usually faster?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Does recursion usually use less memory?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Why use recursion?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Recursive Solution</a:t>
            </a:r>
            <a:endParaRPr lang="en-US" dirty="0"/>
          </a:p>
        </p:txBody>
      </p:sp>
      <p:pic>
        <p:nvPicPr>
          <p:cNvPr id="6" name="Content Placeholder 5" descr="Picture 2.png"/>
          <p:cNvPicPr>
            <a:picLocks noGrp="1" noChangeAspect="1"/>
          </p:cNvPicPr>
          <p:nvPr>
            <p:ph idx="1"/>
          </p:nvPr>
        </p:nvPicPr>
        <p:blipFill>
          <a:blip r:embed="rId2"/>
          <a:srcRect t="-57476" b="-57476"/>
          <a:stretch>
            <a:fillRect/>
          </a:stretch>
        </p:blipFill>
        <p:spPr>
          <a:xfrm>
            <a:off x="0" y="1143000"/>
            <a:ext cx="9144640" cy="5029200"/>
          </a:xfrm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time complexity?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</a:t>
            </a:r>
            <a:r>
              <a:rPr lang="en-US" dirty="0" smtClean="0"/>
              <a:t>is the space complexity?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Tower Legend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Legend has it that when the 64 disk problem is solved the world will end.  How long will that take?	</a:t>
            </a:r>
          </a:p>
          <a:p>
            <a:endParaRPr lang="en-US" dirty="0" smtClean="0"/>
          </a:p>
          <a:p>
            <a:r>
              <a:rPr lang="en-US" dirty="0" smtClean="0"/>
              <a:t>2^64 moves = 1.845x10^45</a:t>
            </a:r>
          </a:p>
          <a:p>
            <a:r>
              <a:rPr lang="en-US" dirty="0" smtClean="0"/>
              <a:t>One move per second</a:t>
            </a:r>
          </a:p>
          <a:p>
            <a:endParaRPr lang="en-US" dirty="0" smtClean="0"/>
          </a:p>
          <a:p>
            <a:r>
              <a:rPr lang="en-US" dirty="0" smtClean="0"/>
              <a:t>600 billion years….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0" y="2895600"/>
            <a:ext cx="3429000" cy="2286000"/>
          </a:xfrm>
          <a:prstGeom prst="rect">
            <a:avLst/>
          </a:prstGeom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Iterative Solution</a:t>
            </a:r>
            <a:endParaRPr lang="en-US" dirty="0"/>
          </a:p>
        </p:txBody>
      </p:sp>
      <p:pic>
        <p:nvPicPr>
          <p:cNvPr id="4" name="Content Placeholder 3" descr="Picture 1.png"/>
          <p:cNvPicPr>
            <a:picLocks noGrp="1" noChangeAspect="1"/>
          </p:cNvPicPr>
          <p:nvPr>
            <p:ph idx="1"/>
          </p:nvPr>
        </p:nvPicPr>
        <p:blipFill>
          <a:blip r:embed="rId2"/>
          <a:srcRect l="-337" r="-337"/>
          <a:stretch>
            <a:fillRect/>
          </a:stretch>
        </p:blipFill>
        <p:spPr>
          <a:xfrm>
            <a:off x="457200" y="1600201"/>
            <a:ext cx="3879542" cy="2133599"/>
          </a:xfrm>
        </p:spPr>
      </p:pic>
      <p:pic>
        <p:nvPicPr>
          <p:cNvPr id="5" name="Picture 4" descr="Picture 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3077842"/>
            <a:ext cx="5404876" cy="3515046"/>
          </a:xfrm>
          <a:prstGeom prst="rect">
            <a:avLst/>
          </a:prstGeom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Use recursion to improve code clarity</a:t>
            </a:r>
          </a:p>
          <a:p>
            <a:r>
              <a:rPr lang="en-US" dirty="0" smtClean="0"/>
              <a:t>Make sure the performance trade-off is worth it</a:t>
            </a:r>
          </a:p>
          <a:p>
            <a:r>
              <a:rPr lang="en-US" dirty="0" smtClean="0"/>
              <a:t>Every recursive method must have a base case to avoid infinite recursion</a:t>
            </a:r>
          </a:p>
          <a:p>
            <a:r>
              <a:rPr lang="en-US" dirty="0" smtClean="0"/>
              <a:t>Every recursive method call must make progress toward an eventual solution</a:t>
            </a:r>
          </a:p>
          <a:p>
            <a:r>
              <a:rPr lang="en-US" dirty="0" smtClean="0"/>
              <a:t>Sometime a recursive method will do more work as the call stack unwinds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Recursion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code can be easier to write</a:t>
            </a:r>
          </a:p>
          <a:p>
            <a:endParaRPr lang="en-US" dirty="0" smtClean="0"/>
          </a:p>
          <a:p>
            <a:r>
              <a:rPr lang="en-US" dirty="0" smtClean="0"/>
              <a:t>The code can be easier to understand</a:t>
            </a:r>
          </a:p>
          <a:p>
            <a:endParaRPr lang="en-US" dirty="0" smtClean="0"/>
          </a:p>
          <a:p>
            <a:r>
              <a:rPr lang="en-US" dirty="0" smtClean="0"/>
              <a:t>Recursion can be a powerful problem solving technique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Recursion Pitfalls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Infinite Recursion</a:t>
            </a:r>
          </a:p>
          <a:p>
            <a:pPr lvl="1"/>
            <a:r>
              <a:rPr lang="en-US" dirty="0" smtClean="0"/>
              <a:t>No exit condition == stack overflow exception</a:t>
            </a:r>
          </a:p>
          <a:p>
            <a:endParaRPr lang="en-US" dirty="0" smtClean="0"/>
          </a:p>
          <a:p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Recursion has method call overhead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of Recursion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have a base case (or exit condition)</a:t>
            </a:r>
          </a:p>
          <a:p>
            <a:endParaRPr lang="en-US" dirty="0" smtClean="0"/>
          </a:p>
          <a:p>
            <a:r>
              <a:rPr lang="en-US" dirty="0" smtClean="0"/>
              <a:t>Each recursive method call must make progress toward an eventual solution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of Recursion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Is it broken?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printInt</a:t>
            </a:r>
            <a:r>
              <a:rPr lang="en-US" dirty="0" smtClean="0"/>
              <a:t>(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k</a:t>
            </a:r>
            <a:r>
              <a:rPr lang="en-US" dirty="0" smtClean="0"/>
              <a:t> ) </a:t>
            </a:r>
          </a:p>
          <a:p>
            <a:pPr>
              <a:buNone/>
            </a:pPr>
            <a:r>
              <a:rPr lang="en-US" dirty="0" smtClean="0"/>
              <a:t>{   </a:t>
            </a:r>
          </a:p>
          <a:p>
            <a:pPr>
              <a:buNone/>
            </a:pPr>
            <a:r>
              <a:rPr lang="en-US" dirty="0" smtClean="0"/>
              <a:t> 	</a:t>
            </a:r>
            <a:r>
              <a:rPr lang="en-US" dirty="0" err="1" smtClean="0"/>
              <a:t>System.out.println</a:t>
            </a:r>
            <a:r>
              <a:rPr lang="en-US" dirty="0" smtClean="0"/>
              <a:t>( </a:t>
            </a:r>
            <a:r>
              <a:rPr lang="en-US" dirty="0" err="1" smtClean="0"/>
              <a:t>k</a:t>
            </a:r>
            <a:r>
              <a:rPr lang="en-US" dirty="0" smtClean="0"/>
              <a:t> );   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printInt</a:t>
            </a:r>
            <a:r>
              <a:rPr lang="en-US" dirty="0" smtClean="0"/>
              <a:t>( </a:t>
            </a:r>
            <a:r>
              <a:rPr lang="en-US" dirty="0" err="1" smtClean="0"/>
              <a:t>k</a:t>
            </a:r>
            <a:r>
              <a:rPr lang="en-US" dirty="0" smtClean="0"/>
              <a:t> - 1 );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of Recursion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How about now?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printInt</a:t>
            </a:r>
            <a:r>
              <a:rPr lang="en-US" dirty="0" smtClean="0"/>
              <a:t>(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k</a:t>
            </a:r>
            <a:r>
              <a:rPr lang="en-US" dirty="0" smtClean="0"/>
              <a:t> ) </a:t>
            </a:r>
          </a:p>
          <a:p>
            <a:pPr>
              <a:buNone/>
            </a:pPr>
            <a:r>
              <a:rPr lang="en-US" dirty="0" smtClean="0"/>
              <a:t>{   </a:t>
            </a:r>
          </a:p>
          <a:p>
            <a:pPr>
              <a:buNone/>
            </a:pPr>
            <a:r>
              <a:rPr lang="en-US" dirty="0" smtClean="0"/>
              <a:t> 	if (</a:t>
            </a:r>
            <a:r>
              <a:rPr lang="en-US" dirty="0" err="1" smtClean="0"/>
              <a:t>k</a:t>
            </a:r>
            <a:r>
              <a:rPr lang="en-US" dirty="0" smtClean="0"/>
              <a:t> == 0) 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		return;</a:t>
            </a:r>
          </a:p>
          <a:p>
            <a:pPr>
              <a:buNone/>
            </a:pPr>
            <a:r>
              <a:rPr lang="en-US" dirty="0" smtClean="0"/>
              <a:t>	}   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System.out.println</a:t>
            </a:r>
            <a:r>
              <a:rPr lang="en-US" dirty="0" smtClean="0"/>
              <a:t>( </a:t>
            </a:r>
            <a:r>
              <a:rPr lang="en-US" dirty="0" err="1" smtClean="0"/>
              <a:t>k</a:t>
            </a:r>
            <a:r>
              <a:rPr lang="en-US" dirty="0" smtClean="0"/>
              <a:t> );   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printInt</a:t>
            </a:r>
            <a:r>
              <a:rPr lang="en-US" dirty="0" smtClean="0"/>
              <a:t>( </a:t>
            </a:r>
            <a:r>
              <a:rPr lang="en-US" dirty="0" err="1" smtClean="0"/>
              <a:t>k</a:t>
            </a:r>
            <a:r>
              <a:rPr lang="en-US" dirty="0" smtClean="0"/>
              <a:t> - 1 );</a:t>
            </a:r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1589</TotalTime>
  <Words>1208</Words>
  <Application>Microsoft Macintosh PowerPoint</Application>
  <PresentationFormat>On-screen Show (4:3)</PresentationFormat>
  <Paragraphs>249</Paragraphs>
  <Slides>44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Recursion Part 3</vt:lpstr>
      <vt:lpstr>Recursion</vt:lpstr>
      <vt:lpstr>Recursion</vt:lpstr>
      <vt:lpstr>Recursion vs. Iteration</vt:lpstr>
      <vt:lpstr>Recursion Benefits</vt:lpstr>
      <vt:lpstr>Recursion Pitfalls</vt:lpstr>
      <vt:lpstr>Rules of Recursion</vt:lpstr>
      <vt:lpstr>Rules of Recursion</vt:lpstr>
      <vt:lpstr>Rules of Recursion</vt:lpstr>
      <vt:lpstr>Rules of Recursion</vt:lpstr>
      <vt:lpstr>Recursive Thinking</vt:lpstr>
      <vt:lpstr>PrintInt(2)</vt:lpstr>
      <vt:lpstr>How Method Calls Work</vt:lpstr>
      <vt:lpstr>Example Method (non-recursive)</vt:lpstr>
      <vt:lpstr>Call Stack</vt:lpstr>
      <vt:lpstr>Call Stack</vt:lpstr>
      <vt:lpstr>Call Stack</vt:lpstr>
      <vt:lpstr>Example Method (recursive)</vt:lpstr>
      <vt:lpstr>Call Stack</vt:lpstr>
      <vt:lpstr>Call Stack</vt:lpstr>
      <vt:lpstr>Call Stack</vt:lpstr>
      <vt:lpstr>Question</vt:lpstr>
      <vt:lpstr>Question</vt:lpstr>
      <vt:lpstr>Question</vt:lpstr>
      <vt:lpstr>Result</vt:lpstr>
      <vt:lpstr>Fibonacci Revisited</vt:lpstr>
      <vt:lpstr>Iterative Fibonacci</vt:lpstr>
      <vt:lpstr>Recursive Fibonacci</vt:lpstr>
      <vt:lpstr>Fibonacci Compared</vt:lpstr>
      <vt:lpstr>Call Stack</vt:lpstr>
      <vt:lpstr>Towers of Hanoi</vt:lpstr>
      <vt:lpstr>Towers of Hanoi</vt:lpstr>
      <vt:lpstr>Solution</vt:lpstr>
      <vt:lpstr>How do we get there?</vt:lpstr>
      <vt:lpstr>Step 1</vt:lpstr>
      <vt:lpstr>Step 2</vt:lpstr>
      <vt:lpstr>Step 3</vt:lpstr>
      <vt:lpstr>PseudoCode</vt:lpstr>
      <vt:lpstr>Call Trace</vt:lpstr>
      <vt:lpstr>Recursive Solution</vt:lpstr>
      <vt:lpstr>Question</vt:lpstr>
      <vt:lpstr>The Tower Legend</vt:lpstr>
      <vt:lpstr>Iterative Solution</vt:lpstr>
      <vt:lpstr>Key points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Testing and Debugging</dc:title>
  <dc:creator>Jason Taylor</dc:creator>
  <cp:lastModifiedBy>Jason Taylor</cp:lastModifiedBy>
  <cp:revision>21</cp:revision>
  <cp:lastPrinted>2009-02-26T19:44:51Z</cp:lastPrinted>
  <dcterms:created xsi:type="dcterms:W3CDTF">2009-02-27T14:57:18Z</dcterms:created>
  <dcterms:modified xsi:type="dcterms:W3CDTF">2009-02-27T15:00:29Z</dcterms:modified>
</cp:coreProperties>
</file>